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9" r:id="rId8"/>
    <p:sldId id="270" r:id="rId9"/>
    <p:sldId id="271" r:id="rId10"/>
    <p:sldId id="272" r:id="rId11"/>
    <p:sldId id="267" r:id="rId12"/>
    <p:sldId id="268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60" r:id="rId21"/>
    <p:sldId id="261" r:id="rId22"/>
    <p:sldId id="257" r:id="rId23"/>
    <p:sldId id="258" r:id="rId24"/>
    <p:sldId id="25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0C4B4657-C09C-463C-8AA2-C84B902035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5030" y="1530840"/>
            <a:ext cx="8915399" cy="1126283"/>
          </a:xfrm>
        </p:spPr>
        <p:txBody>
          <a:bodyPr>
            <a:normAutofit/>
          </a:bodyPr>
          <a:lstStyle/>
          <a:p>
            <a:r>
              <a:rPr lang="pl-PL" sz="2800" dirty="0"/>
              <a:t>Zaburzenia rozwoju płciowego</a:t>
            </a:r>
          </a:p>
        </p:txBody>
      </p:sp>
    </p:spTree>
    <p:extLst>
      <p:ext uri="{BB962C8B-B14F-4D97-AF65-F5344CB8AC3E}">
        <p14:creationId xmlns:p14="http://schemas.microsoft.com/office/powerpoint/2010/main" val="61572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88E4987-B488-48E7-93AA-7450C3156DAF}"/>
              </a:ext>
            </a:extLst>
          </p:cNvPr>
          <p:cNvSpPr/>
          <p:nvPr/>
        </p:nvSpPr>
        <p:spPr>
          <a:xfrm>
            <a:off x="1803633" y="2136339"/>
            <a:ext cx="73403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stopień V</a:t>
            </a:r>
            <a:r>
              <a:rPr lang="pl-PL" dirty="0"/>
              <a:t>. Piersi przybierają postać charakterystyczną dla kobiet dorosłych – otoczka brodawki sutkowej staje się silnie zabarwiona, oprócz tego wtórnie się zapada. Uwypuklona pozostaje jednak sama brodawka sutkowa, a oprócz tego piersi stają się bardziej zaokrąglone. W przypadku owłosienia okolic łonowych nie zachodzą już jakieś bardziej znaczące zmiany, w stopniu V włosy mogą jednak przechodzić również i na skórę ud.</a:t>
            </a:r>
          </a:p>
          <a:p>
            <a:r>
              <a:rPr lang="pl-PL" dirty="0"/>
              <a:t>Dziewczęta po menarche.</a:t>
            </a:r>
          </a:p>
        </p:txBody>
      </p:sp>
    </p:spTree>
    <p:extLst>
      <p:ext uri="{BB962C8B-B14F-4D97-AF65-F5344CB8AC3E}">
        <p14:creationId xmlns:p14="http://schemas.microsoft.com/office/powerpoint/2010/main" val="2927625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78882567-A8E8-46D6-8B26-D85946A43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138" y="0"/>
            <a:ext cx="83638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301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0C24A942-33F1-4886-9C25-CE4E0F712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938212"/>
            <a:ext cx="7620000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060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7325FF9-6BD3-48AF-8E70-5517A32C5F3B}"/>
              </a:ext>
            </a:extLst>
          </p:cNvPr>
          <p:cNvSpPr/>
          <p:nvPr/>
        </p:nvSpPr>
        <p:spPr>
          <a:xfrm>
            <a:off x="2049709" y="2312508"/>
            <a:ext cx="86294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Pokwitaniu towarzyszy zwiększenie w organizmie zawartości białka, wody i tłuszczu. U dziewcząt tłuszcz stanowi 26–28% masy ciała, podczas gdy u chłopców tylko 14%. Znaczny odsetek tłuszczu stanowi pozagonadalne źródło estrogenów, aromatyzując androgeny nadnerczowe do estrogenów i wpływając na metabolizm samych estrogenów.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0171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6A03D38-595E-460F-9BCD-C6632B1BCEF0}"/>
              </a:ext>
            </a:extLst>
          </p:cNvPr>
          <p:cNvSpPr/>
          <p:nvPr/>
        </p:nvSpPr>
        <p:spPr>
          <a:xfrm>
            <a:off x="2259434" y="2274838"/>
            <a:ext cx="82771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Określono krytyczną masę ciała niezbędną do wystąpienia menarche. Krytyczna masa ciała ma związek z wydzielaniem leptyny. Wynosi ona około 46,5 ± 0,5 kg przy wzroście 157 ± 0,5 cm. Typowym wiekiem menarche polskich dziewcząt jest 12.-13. rok życia, w tym okresie zaczyna miesiączkować 61% dziewcząt.</a:t>
            </a:r>
          </a:p>
          <a:p>
            <a:r>
              <a:rPr lang="pl-PL" dirty="0"/>
              <a:t> Zaobserwowano, że lekkoatletki i tancerki, które rozpoczęły intensywne treningi przed okresem pokwitania, mają znacznie opóźnioną pierwszą miesiączkę, która przypada dopiero na 18.–20. rok życia.</a:t>
            </a:r>
          </a:p>
        </p:txBody>
      </p:sp>
    </p:spTree>
    <p:extLst>
      <p:ext uri="{BB962C8B-B14F-4D97-AF65-F5344CB8AC3E}">
        <p14:creationId xmlns:p14="http://schemas.microsoft.com/office/powerpoint/2010/main" val="2674436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38520EC-E73A-42CF-8C42-0FA306BCED05}"/>
              </a:ext>
            </a:extLst>
          </p:cNvPr>
          <p:cNvSpPr/>
          <p:nvPr/>
        </p:nvSpPr>
        <p:spPr>
          <a:xfrm>
            <a:off x="1719743" y="2136339"/>
            <a:ext cx="86490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Pokwitanie jest zjawiskiem długotrwałym i przebiega indywidualnie, dlatego posługiwanie się wiekiem kalendarzowym może się okazać błędne – należy posługiwać się wiekiem ginekologicznym, liczonym od menarche. Np. dwie dziewczynki w różnym wieku kalendarzowym – 14 i 16 lat – znajdują się w tym samym wieku ginekologicznym (+2), podczas gdy u pierwszej menarche wystąpiła w 12. roku życia, a u drugiej w 14. roku życia</a:t>
            </a:r>
          </a:p>
        </p:txBody>
      </p:sp>
    </p:spTree>
    <p:extLst>
      <p:ext uri="{BB962C8B-B14F-4D97-AF65-F5344CB8AC3E}">
        <p14:creationId xmlns:p14="http://schemas.microsoft.com/office/powerpoint/2010/main" val="3186052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AB5F77E-B25A-4890-8D53-5D66499CBDB8}"/>
              </a:ext>
            </a:extLst>
          </p:cNvPr>
          <p:cNvSpPr/>
          <p:nvPr/>
        </p:nvSpPr>
        <p:spPr>
          <a:xfrm>
            <a:off x="1652631" y="2274838"/>
            <a:ext cx="9076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Początek pokwitania przeciętnie o dwa lata poprzedza menarche. Wystąpienie pierwszej miesiączki wiąże się także z porą roku (najczęściej w okresie pełnej zimy i pełnego lata), wpływem środowiska, warunkami bytowymi i genetycznymi. W pierwszym roku od menarche na ogół nie ma cykli owulacyjnych, natomiast liczba ich rośnie do 63% w czasie pierwszych 5 lat miesiączkowania.</a:t>
            </a:r>
          </a:p>
          <a:p>
            <a:r>
              <a:rPr lang="pl-PL" dirty="0"/>
              <a:t>U dziewcząt obserwuje się zaburzenia miesiączkowania: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Krwawienia młodocianych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Nadmiernie obfite miesiączki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Rzadkie miesiączki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Pierwotny i wtórny brak miesiączki.</a:t>
            </a:r>
          </a:p>
        </p:txBody>
      </p:sp>
    </p:spTree>
    <p:extLst>
      <p:ext uri="{BB962C8B-B14F-4D97-AF65-F5344CB8AC3E}">
        <p14:creationId xmlns:p14="http://schemas.microsoft.com/office/powerpoint/2010/main" val="3101723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7ED67D3-B414-42FB-929F-FF2496EFA3CC}"/>
              </a:ext>
            </a:extLst>
          </p:cNvPr>
          <p:cNvSpPr/>
          <p:nvPr/>
        </p:nvSpPr>
        <p:spPr>
          <a:xfrm>
            <a:off x="3048000" y="1859340"/>
            <a:ext cx="77066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Fizjologiczna niedoczynność lutealna sprawia, że zaburzenia miesiączkowania w okresie rozwojowym są bardzo częste i wiele z nich należy przyjąć jako zjawisko fizjologiczne. Jest to następstwo – trwającego w czasie – dojrzewania osi podwzgórzowo-przysadkowo-jajnikowej oraz ośrodków neurohormonalnych mózgu.</a:t>
            </a:r>
            <a:br>
              <a:rPr lang="pl-PL" dirty="0"/>
            </a:br>
            <a:br>
              <a:rPr lang="pl-PL" dirty="0"/>
            </a:br>
            <a:r>
              <a:rPr lang="pl-PL" dirty="0"/>
              <a:t>Należy także uwzględnić możliwość wpływu na rozwój i miesiączkowanie wielu czynników endo- i egzogennych, często związanych z sytuacją szkolną.</a:t>
            </a:r>
          </a:p>
        </p:txBody>
      </p:sp>
    </p:spTree>
    <p:extLst>
      <p:ext uri="{BB962C8B-B14F-4D97-AF65-F5344CB8AC3E}">
        <p14:creationId xmlns:p14="http://schemas.microsoft.com/office/powerpoint/2010/main" val="2355106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FB00009-A4A3-4423-9BC1-3A2F9F440D59}"/>
              </a:ext>
            </a:extLst>
          </p:cNvPr>
          <p:cNvSpPr/>
          <p:nvPr/>
        </p:nvSpPr>
        <p:spPr>
          <a:xfrm>
            <a:off x="2030135" y="1711965"/>
            <a:ext cx="986545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Leczenie </a:t>
            </a:r>
            <a:r>
              <a:rPr lang="pl-PL" b="1" dirty="0"/>
              <a:t>nieregularnych miesiączek</a:t>
            </a:r>
            <a:r>
              <a:rPr lang="pl-PL" dirty="0"/>
              <a:t> przeprowadza się tylko wtedy, kiedy zaburzenia miesiączkowania sprawiają poważne dolegliwości i utrudniają życie lub zagrażają zdrowiu</a:t>
            </a:r>
          </a:p>
          <a:p>
            <a:r>
              <a:rPr lang="pl-PL" dirty="0"/>
              <a:t>W tym miejscu należy zwrócić uwagę na modę polegającą na upodobaniu do różnych „cudownych diet”, które mają zapewnić dziewczętom sylwetkę modelki i życiowy sukces. Tymczasem brak składników pokarmowych może zaburzyć homeostazę ustroju, prowadząc do zaburzeń metabolicznych, w tym do braku miesiączki i osteopenii. Należy wyjaśnić młodocianej pacjentce, a także jej matce, że większość nieregularnych miesiączek w pierwszych latach od menarche zalicza się do zjawisk fizjologicznych. Należy zaproponować uregulowanie codziennych zajęć, racjonalne odżywianie, wyeliminowanie lub zmniejszenie sytuacji stresowych. Tylko wyjątkowo istnieją wskazania do leczenia hormonalnego.</a:t>
            </a:r>
          </a:p>
        </p:txBody>
      </p:sp>
    </p:spTree>
    <p:extLst>
      <p:ext uri="{BB962C8B-B14F-4D97-AF65-F5344CB8AC3E}">
        <p14:creationId xmlns:p14="http://schemas.microsoft.com/office/powerpoint/2010/main" val="2156749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71F01834-8E58-4B5C-9FA3-D2A3FE6A76A1}"/>
              </a:ext>
            </a:extLst>
          </p:cNvPr>
          <p:cNvSpPr/>
          <p:nvPr/>
        </p:nvSpPr>
        <p:spPr>
          <a:xfrm>
            <a:off x="3048000" y="2136339"/>
            <a:ext cx="81764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Krwawienia młodocianych </a:t>
            </a:r>
            <a:r>
              <a:rPr lang="pl-PL" dirty="0"/>
              <a:t>występują zazwyczaj u dziewcząt w pierwszym roku od menarche i stanowią około 10% zaburzeń miesiączkowania. Krwawienia młodocianych mają dwie główne przyczyny: hyperestrogenizm bezwzględny lub względny z brakiem fazy wydzielniczej endometrium oraz nadmierna aktywność fibrynolityczna błony śluzowej macicy.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142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E137E4FB-D21D-4088-B1D4-492BB9441BF8}"/>
              </a:ext>
            </a:extLst>
          </p:cNvPr>
          <p:cNvSpPr/>
          <p:nvPr/>
        </p:nvSpPr>
        <p:spPr>
          <a:xfrm>
            <a:off x="1736521" y="1583152"/>
            <a:ext cx="89426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Ginekologia dziecięca i dziewczęca stanowi część ginekologii o szczególnych zadaniach profilaktycznych, prowadzonych wielokierunkowo. Obejmuje ona okres od chwili urodzenia ( a czasem wcześniej) do zakończenia pokwitania </a:t>
            </a:r>
          </a:p>
          <a:p>
            <a:r>
              <a:rPr lang="pl-PL" dirty="0"/>
              <a:t>( w przypadku zaburzeń endokrynologicznych i genetycznych jeszcze dłużej).</a:t>
            </a:r>
          </a:p>
          <a:p>
            <a:endParaRPr lang="pl-PL" dirty="0"/>
          </a:p>
          <a:p>
            <a:r>
              <a:rPr lang="pl-PL" dirty="0"/>
              <a:t>	jednym z najważniejszych zadań ginekologii dziecięcej i dziewczęcej jest przygotowanie dziewczynki do roli matki. Niezbędna jest zatem profilaktyka niepłodności, profilaktyka niektórych powikłań ciąży i profilaktyka onkologiczna.</a:t>
            </a:r>
          </a:p>
          <a:p>
            <a:endParaRPr lang="pl-PL" dirty="0"/>
          </a:p>
          <a:p>
            <a:r>
              <a:rPr lang="pl-PL" b="1" dirty="0"/>
              <a:t>Kluczowe pojęcia</a:t>
            </a:r>
          </a:p>
          <a:p>
            <a:r>
              <a:rPr lang="pl-PL" dirty="0" err="1"/>
              <a:t>Pubertas</a:t>
            </a:r>
            <a:r>
              <a:rPr lang="pl-PL" dirty="0"/>
              <a:t> –dojrzewanie = pokwitanie; ang.: </a:t>
            </a:r>
            <a:r>
              <a:rPr lang="pl-PL" dirty="0" err="1"/>
              <a:t>Puberty</a:t>
            </a:r>
            <a:r>
              <a:rPr lang="pl-PL" dirty="0"/>
              <a:t>; </a:t>
            </a:r>
            <a:r>
              <a:rPr lang="pl-PL" dirty="0" err="1"/>
              <a:t>Adolescence</a:t>
            </a:r>
            <a:r>
              <a:rPr lang="pl-PL" dirty="0"/>
              <a:t> </a:t>
            </a:r>
          </a:p>
          <a:p>
            <a:r>
              <a:rPr lang="pl-PL" dirty="0"/>
              <a:t>Menarche–pierwsza miesiączka (dziewczęta)</a:t>
            </a:r>
          </a:p>
          <a:p>
            <a:r>
              <a:rPr lang="pl-PL" dirty="0"/>
              <a:t>Pubarche –owłosienie łonowe (Adrenarche)</a:t>
            </a:r>
          </a:p>
          <a:p>
            <a:r>
              <a:rPr lang="pl-PL" dirty="0"/>
              <a:t>Thelarche–rozwój piersi</a:t>
            </a:r>
          </a:p>
          <a:p>
            <a:r>
              <a:rPr lang="pl-PL" dirty="0" err="1"/>
              <a:t>Axillarche</a:t>
            </a:r>
            <a:r>
              <a:rPr lang="pl-PL" dirty="0"/>
              <a:t>–owłosienie pachowe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5666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B3CA410E-C846-46A9-A156-7FF3A614CEEF}"/>
              </a:ext>
            </a:extLst>
          </p:cNvPr>
          <p:cNvSpPr/>
          <p:nvPr/>
        </p:nvSpPr>
        <p:spPr>
          <a:xfrm>
            <a:off x="2259434" y="2342112"/>
            <a:ext cx="87888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292526"/>
                </a:solidFill>
                <a:latin typeface="TimesNR-PL"/>
              </a:rPr>
              <a:t>Przebieg pokwitania zwykle monitorowany jest poprzez ocenę zewnętrznych jego objawów. Zgodnie z klasycznymi kryteriami, pierwszym objawem pokwitania u zdecydowanej</a:t>
            </a:r>
          </a:p>
          <a:p>
            <a:r>
              <a:rPr lang="pl-PL" dirty="0">
                <a:solidFill>
                  <a:srgbClr val="292526"/>
                </a:solidFill>
                <a:latin typeface="TimesNR-PL"/>
              </a:rPr>
              <a:t>większości  dziewcząt jest powiększenie gruczołów sutkowych - </a:t>
            </a:r>
            <a:r>
              <a:rPr lang="pl-PL" i="1" dirty="0">
                <a:solidFill>
                  <a:srgbClr val="292526"/>
                </a:solidFill>
                <a:latin typeface="TimesNR-ItalicPL"/>
              </a:rPr>
              <a:t>thelarche.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35522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D62CE97-E104-4CA9-A4C2-CF2CC28F5CCE}"/>
              </a:ext>
            </a:extLst>
          </p:cNvPr>
          <p:cNvSpPr/>
          <p:nvPr/>
        </p:nvSpPr>
        <p:spPr>
          <a:xfrm>
            <a:off x="1873541" y="1854902"/>
            <a:ext cx="844491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292526"/>
                </a:solidFill>
                <a:latin typeface="TimesNR-PL"/>
              </a:rPr>
              <a:t>Typowa sekwencja zjawisk pokwitania to rozwój gruczołów sutkowych, przyspieszenie tempa wzrastania kośćca, rozwój owłosienia łonowego, przyspieszenie dojrzewania kostnego i </a:t>
            </a:r>
            <a:r>
              <a:rPr lang="pl-PL" i="1" dirty="0">
                <a:solidFill>
                  <a:srgbClr val="292526"/>
                </a:solidFill>
                <a:latin typeface="TimesNR-ItalicPL"/>
              </a:rPr>
              <a:t>menarche, </a:t>
            </a:r>
            <a:r>
              <a:rPr lang="pl-PL" dirty="0">
                <a:solidFill>
                  <a:srgbClr val="292526"/>
                </a:solidFill>
                <a:latin typeface="TimesNR-PL"/>
              </a:rPr>
              <a:t>która pojawia się zwykle około 2-2,5 roku po </a:t>
            </a:r>
            <a:r>
              <a:rPr lang="pl-PL" i="1" dirty="0">
                <a:solidFill>
                  <a:srgbClr val="292526"/>
                </a:solidFill>
                <a:latin typeface="TimesNR-ItalicPL"/>
              </a:rPr>
              <a:t>thelarche. </a:t>
            </a:r>
            <a:r>
              <a:rPr lang="pl-PL" dirty="0">
                <a:solidFill>
                  <a:srgbClr val="292526"/>
                </a:solidFill>
                <a:latin typeface="TimesNR-PL"/>
              </a:rPr>
              <a:t>Rozwój gruczołów sutkowych jest następstwem dojrzewania osi podwzgórze –przysadka - jajnik  i zwiększenia się sekrecji estrogenów.  Rozwój owłosienia łonowego to wynik</a:t>
            </a:r>
          </a:p>
          <a:p>
            <a:r>
              <a:rPr lang="pl-PL" dirty="0">
                <a:solidFill>
                  <a:srgbClr val="292526"/>
                </a:solidFill>
                <a:latin typeface="TimesNR-PL"/>
              </a:rPr>
              <a:t>zwiększonej sekrecji androgenów (głownie nadnerczowych).</a:t>
            </a:r>
          </a:p>
          <a:p>
            <a:r>
              <a:rPr lang="pl-PL" dirty="0">
                <a:solidFill>
                  <a:srgbClr val="292526"/>
                </a:solidFill>
                <a:latin typeface="TimesNR-PL"/>
              </a:rPr>
              <a:t>Sekrecja estrogenów i androgenów kontrolowana jest osobno,</a:t>
            </a:r>
          </a:p>
          <a:p>
            <a:r>
              <a:rPr lang="pl-PL" dirty="0">
                <a:solidFill>
                  <a:srgbClr val="292526"/>
                </a:solidFill>
                <a:latin typeface="TimesNR-PL"/>
              </a:rPr>
              <a:t>co oznacza, że rozwój gruczołów sutkowych i owłosienia łonowego to zjawiska od siebie niezalene.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6942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6DB46DA-6270-4381-87A2-51BD21A2B80F}"/>
              </a:ext>
            </a:extLst>
          </p:cNvPr>
          <p:cNvSpPr/>
          <p:nvPr/>
        </p:nvSpPr>
        <p:spPr>
          <a:xfrm>
            <a:off x="1989118" y="1583314"/>
            <a:ext cx="94031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PRZEDWCZESNE DOJRZEWANIE PŁCIOWE- </a:t>
            </a:r>
            <a:r>
              <a:rPr lang="pl-PL" dirty="0"/>
              <a:t>zwane także idiopatycznym lub konstytucjonalnym przedwczesnym pokwitaniem pochodzenia ośrodkowego.</a:t>
            </a:r>
          </a:p>
          <a:p>
            <a:endParaRPr lang="pl-PL" dirty="0"/>
          </a:p>
          <a:p>
            <a:r>
              <a:rPr lang="pl-PL" dirty="0"/>
              <a:t>Przedwczesne pokwitanie dziewcząt to wystąpienie objawów</a:t>
            </a:r>
          </a:p>
          <a:p>
            <a:r>
              <a:rPr lang="pl-PL" dirty="0"/>
              <a:t>pokwitania przed 8. rokiem życia (tj. 2 SD poniżej średniej</a:t>
            </a:r>
          </a:p>
          <a:p>
            <a:r>
              <a:rPr lang="pl-PL" dirty="0"/>
              <a:t>wieku, w którym prawidłowo występuje początek pokwitania).</a:t>
            </a:r>
          </a:p>
          <a:p>
            <a:r>
              <a:rPr lang="pl-PL" dirty="0"/>
              <a:t>Objawami przedwczesnego pokwitania są:</a:t>
            </a:r>
          </a:p>
          <a:p>
            <a:r>
              <a:rPr lang="pl-PL" dirty="0"/>
              <a:t>• przedwczesny rozwój wtórnych cech płciowych,</a:t>
            </a:r>
          </a:p>
          <a:p>
            <a:r>
              <a:rPr lang="pl-PL" dirty="0"/>
              <a:t>• przyspieszenie szybkości wzrastania,</a:t>
            </a:r>
          </a:p>
          <a:p>
            <a:r>
              <a:rPr lang="pl-PL" dirty="0"/>
              <a:t>• przyspieszenie dojrzewania kośćca,</a:t>
            </a:r>
          </a:p>
          <a:p>
            <a:r>
              <a:rPr lang="pl-PL" dirty="0"/>
              <a:t>• niski wzrost końcowy,</a:t>
            </a:r>
          </a:p>
          <a:p>
            <a:r>
              <a:rPr lang="pl-PL" dirty="0"/>
              <a:t>• nieprawidłowe proporcje ciała.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498133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72F96EE-F5C0-49E6-AC36-B48666D9B0D2}"/>
              </a:ext>
            </a:extLst>
          </p:cNvPr>
          <p:cNvSpPr/>
          <p:nvPr/>
        </p:nvSpPr>
        <p:spPr>
          <a:xfrm>
            <a:off x="1722539" y="1028343"/>
            <a:ext cx="96697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latin typeface="TimesNewRomanPSMT"/>
              </a:rPr>
              <a:t>W diagnozowaniu przedwczesnego pokwitania stosuje się ocenę;</a:t>
            </a:r>
          </a:p>
          <a:p>
            <a:pPr algn="ctr"/>
            <a:endParaRPr lang="pl-PL" dirty="0">
              <a:latin typeface="TimesNewRomanPSMT"/>
            </a:endParaRPr>
          </a:p>
          <a:p>
            <a:r>
              <a:rPr lang="pl-PL" dirty="0"/>
              <a:t>• szybkość wzrastania (siatki centylowe),</a:t>
            </a:r>
          </a:p>
          <a:p>
            <a:r>
              <a:rPr lang="pl-PL" dirty="0"/>
              <a:t>• wiek kostny,</a:t>
            </a:r>
          </a:p>
          <a:p>
            <a:r>
              <a:rPr lang="pl-PL" dirty="0"/>
              <a:t>• ocena stadium pokwitania według skali Tannera.</a:t>
            </a:r>
          </a:p>
          <a:p>
            <a:r>
              <a:rPr lang="pl-PL" dirty="0"/>
              <a:t>W wywiadzie lekarskim należy uwzględnić szczególnie okres, kiedy wystąpiły objawy przedwczesnego pokwitania i jak szybko one narastały.</a:t>
            </a:r>
          </a:p>
          <a:p>
            <a:r>
              <a:rPr lang="pl-PL" dirty="0"/>
              <a:t>W diagnozowaniu przedwczesnego pokwitania ważne są następujące</a:t>
            </a:r>
          </a:p>
          <a:p>
            <a:r>
              <a:rPr lang="pl-PL" dirty="0"/>
              <a:t>wywiady:</a:t>
            </a:r>
          </a:p>
          <a:p>
            <a:r>
              <a:rPr lang="pl-PL" dirty="0"/>
              <a:t>• rodzinny z uwzględnieniem wieku pokwitania rodziców, rodzeństwa,</a:t>
            </a:r>
          </a:p>
          <a:p>
            <a:r>
              <a:rPr lang="pl-PL" dirty="0"/>
              <a:t>• dotyczący przyjmowania hormonów egzogennych,</a:t>
            </a:r>
          </a:p>
          <a:p>
            <a:r>
              <a:rPr lang="pl-PL" dirty="0"/>
              <a:t>• dotyczący stanu zdrowia (przebyte choroby, urazy),</a:t>
            </a:r>
          </a:p>
          <a:p>
            <a:r>
              <a:rPr lang="pl-PL" dirty="0"/>
              <a:t>• dotyczący objawów neurologicznych (zmiany w zachowaniu, zmiany apetytu, bóle głowy, zaburzenia widzenia, drgawki, omdlenia).</a:t>
            </a:r>
          </a:p>
        </p:txBody>
      </p:sp>
    </p:spTree>
    <p:extLst>
      <p:ext uri="{BB962C8B-B14F-4D97-AF65-F5344CB8AC3E}">
        <p14:creationId xmlns:p14="http://schemas.microsoft.com/office/powerpoint/2010/main" val="4098339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112B65A-FF89-47FA-A86C-B2772C008C3C}"/>
              </a:ext>
            </a:extLst>
          </p:cNvPr>
          <p:cNvSpPr/>
          <p:nvPr/>
        </p:nvSpPr>
        <p:spPr>
          <a:xfrm>
            <a:off x="2214693" y="1443841"/>
            <a:ext cx="803665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TimesNewRomanPSMT"/>
              </a:rPr>
              <a:t>Według przyczyn dokonano następującego podziału przedwczesnego pokwitania:</a:t>
            </a:r>
          </a:p>
          <a:p>
            <a:endParaRPr lang="pl-PL" dirty="0">
              <a:latin typeface="TimesNewRomanPSMT"/>
            </a:endParaRPr>
          </a:p>
          <a:p>
            <a:r>
              <a:rPr lang="pl-PL" dirty="0">
                <a:latin typeface="TimesNewRomanPSMT"/>
              </a:rPr>
              <a:t>1. przedwczesne pokwitanie GnRH-zależne (centralne, prawdziwe, kompletne),</a:t>
            </a:r>
          </a:p>
          <a:p>
            <a:r>
              <a:rPr lang="pl-PL" dirty="0">
                <a:latin typeface="TimesNewRomanPSMT"/>
              </a:rPr>
              <a:t>2. przedwczesne pokwitanie GnRH-niezależne (obwodowe, rzekome, niekompletne),</a:t>
            </a:r>
          </a:p>
          <a:p>
            <a:r>
              <a:rPr lang="pl-PL" dirty="0">
                <a:latin typeface="TimesNewRomanPSMT"/>
              </a:rPr>
              <a:t>3. przedwczesne pokwitanie niezależne od gonadotropin,</a:t>
            </a:r>
          </a:p>
          <a:p>
            <a:r>
              <a:rPr lang="pl-PL" dirty="0">
                <a:latin typeface="TimesNewRomanPSMT"/>
              </a:rPr>
              <a:t>4. postacie łagodne przedwczesnego pokwitania:</a:t>
            </a:r>
          </a:p>
          <a:p>
            <a:r>
              <a:rPr lang="pl-PL" dirty="0">
                <a:latin typeface="TimesNewRomanPSMT"/>
              </a:rPr>
              <a:t>a) </a:t>
            </a:r>
            <a:r>
              <a:rPr lang="pl-PL" i="1" dirty="0" err="1">
                <a:latin typeface="TimesNewRomanPS-ItalicMT"/>
              </a:rPr>
              <a:t>adrenarche</a:t>
            </a:r>
            <a:r>
              <a:rPr lang="pl-PL" i="1" dirty="0">
                <a:latin typeface="TimesNewRomanPS-ItalicMT"/>
              </a:rPr>
              <a:t> </a:t>
            </a:r>
            <a:r>
              <a:rPr lang="pl-PL" i="1" dirty="0" err="1">
                <a:latin typeface="TimesNewRomanPS-ItalicMT"/>
              </a:rPr>
              <a:t>praecox</a:t>
            </a:r>
            <a:r>
              <a:rPr lang="pl-PL" dirty="0">
                <a:latin typeface="TimesNewRomanPSMT"/>
              </a:rPr>
              <a:t>-przedwczesne wydzielanie androgenów</a:t>
            </a:r>
          </a:p>
          <a:p>
            <a:r>
              <a:rPr lang="pl-PL" dirty="0">
                <a:latin typeface="TimesNewRomanPSMT"/>
              </a:rPr>
              <a:t>b) </a:t>
            </a:r>
            <a:r>
              <a:rPr lang="pl-PL" i="1" dirty="0">
                <a:latin typeface="TimesNewRomanPS-ItalicMT"/>
              </a:rPr>
              <a:t>thelarche </a:t>
            </a:r>
            <a:r>
              <a:rPr lang="pl-PL" i="1" dirty="0" err="1">
                <a:latin typeface="TimesNewRomanPS-ItalicMT"/>
              </a:rPr>
              <a:t>praecox</a:t>
            </a:r>
            <a:r>
              <a:rPr lang="pl-PL" i="1" dirty="0">
                <a:latin typeface="TimesNewRomanPS-ItalicMT"/>
              </a:rPr>
              <a:t> </a:t>
            </a:r>
            <a:r>
              <a:rPr lang="pl-PL" dirty="0">
                <a:latin typeface="TimesNewRomanPSMT"/>
              </a:rPr>
              <a:t>– przedwczesny rozwój gruczołów sutkowych</a:t>
            </a:r>
          </a:p>
          <a:p>
            <a:r>
              <a:rPr lang="pl-PL" dirty="0">
                <a:latin typeface="TimesNewRomanPSMT"/>
              </a:rPr>
              <a:t>c) </a:t>
            </a:r>
            <a:r>
              <a:rPr lang="pl-PL" i="1" dirty="0">
                <a:latin typeface="TimesNewRomanPS-ItalicMT"/>
              </a:rPr>
              <a:t>menarche </a:t>
            </a:r>
            <a:r>
              <a:rPr lang="pl-PL" i="1" dirty="0" err="1">
                <a:latin typeface="TimesNewRomanPS-ItalicMT"/>
              </a:rPr>
              <a:t>praecox</a:t>
            </a:r>
            <a:r>
              <a:rPr lang="pl-PL" i="1" dirty="0">
                <a:latin typeface="TimesNewRomanPS-ItalicMT"/>
              </a:rPr>
              <a:t> </a:t>
            </a:r>
            <a:r>
              <a:rPr lang="pl-PL" dirty="0">
                <a:latin typeface="TimesNewRomanPSMT"/>
              </a:rPr>
              <a:t>– przedwczesna pierwsza miesiączka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83131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1D2603-2663-4A46-8450-ADA8512C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2973027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pl-PL" sz="2000" dirty="0"/>
              <a:t>Leczenie polega na zastosowaniu analogów gonadoliberyny w formie depot podskórnie co 3-4 tygodnie. Leczenie hormonalne przeprowadza się, kontrolując wiek kostny oraz dokonując oceny klinicznej i ultrasonograficznej.</a:t>
            </a:r>
          </a:p>
        </p:txBody>
      </p:sp>
    </p:spTree>
    <p:extLst>
      <p:ext uri="{BB962C8B-B14F-4D97-AF65-F5344CB8AC3E}">
        <p14:creationId xmlns:p14="http://schemas.microsoft.com/office/powerpoint/2010/main" val="4211615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BC100B-39AF-449D-B9D6-906770751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680" y="2058627"/>
            <a:ext cx="10556655" cy="3276771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rgbClr val="FF0000"/>
                </a:solidFill>
              </a:rPr>
              <a:t>Przedwczesny rozwój sutków.</a:t>
            </a:r>
            <a:br>
              <a:rPr lang="pl-PL" sz="2000" b="1" dirty="0">
                <a:solidFill>
                  <a:srgbClr val="FF0000"/>
                </a:solidFill>
              </a:rPr>
            </a:br>
            <a:br>
              <a:rPr lang="pl-PL" sz="2000" dirty="0"/>
            </a:br>
            <a:r>
              <a:rPr lang="pl-PL" sz="2000" dirty="0"/>
              <a:t>U dziewczynek z przedwczesnym rozwojem sutków najczęściej stwierdza się czynnościową hiperprolaktynemię. </a:t>
            </a:r>
            <a:br>
              <a:rPr lang="pl-PL" sz="2000" dirty="0"/>
            </a:br>
            <a:r>
              <a:rPr lang="pl-PL" sz="2000" dirty="0"/>
              <a:t>Izolowane powiększenie gruczołów sutkowych (obustronne lub jednostronne) spotyka się u 26% zdrowych dziewczynek. Brodawki nie są  pigmentowane i nie spotyka się innych cech estrogenizacji . Wiek kostny odpowiada kalendarzowemu. </a:t>
            </a:r>
            <a:br>
              <a:rPr lang="pl-PL" sz="2000" dirty="0"/>
            </a:br>
            <a:r>
              <a:rPr lang="pl-PL" sz="2000" dirty="0"/>
              <a:t>Leczenie nie jest wymagane.</a:t>
            </a:r>
          </a:p>
        </p:txBody>
      </p:sp>
    </p:spTree>
    <p:extLst>
      <p:ext uri="{BB962C8B-B14F-4D97-AF65-F5344CB8AC3E}">
        <p14:creationId xmlns:p14="http://schemas.microsoft.com/office/powerpoint/2010/main" val="797937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3DA6AD-B8E9-4FF3-AECB-4962C310C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445" y="1806957"/>
            <a:ext cx="9269109" cy="4753233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rgbClr val="FF0000"/>
                </a:solidFill>
              </a:rPr>
              <a:t>Przedwczesny rozwój owłosienia łonowego.</a:t>
            </a:r>
            <a:br>
              <a:rPr lang="pl-PL" sz="2000" b="1" dirty="0">
                <a:solidFill>
                  <a:srgbClr val="FF0000"/>
                </a:solidFill>
              </a:rPr>
            </a:br>
            <a:br>
              <a:rPr lang="pl-PL" sz="2000" b="1" dirty="0">
                <a:solidFill>
                  <a:srgbClr val="FF0000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Izolowane pojawienie się owłosienia łonowego u dziewcząt występuje najczęściej między 6. a 9. rż. W stadium P3-P4 wg. Tannera.</a:t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 Nie towarzyszą temu inne cechy estrogenizacji ani androgenizacji. </a:t>
            </a:r>
            <a:br>
              <a:rPr lang="pl-PL" sz="2000" dirty="0">
                <a:solidFill>
                  <a:schemeClr val="tx1"/>
                </a:solidFill>
              </a:rPr>
            </a:br>
            <a:r>
              <a:rPr lang="pl-PL" sz="2000" dirty="0">
                <a:solidFill>
                  <a:schemeClr val="tx1"/>
                </a:solidFill>
              </a:rPr>
              <a:t>Leczenie nie jest wymagane.</a:t>
            </a:r>
          </a:p>
        </p:txBody>
      </p:sp>
    </p:spTree>
    <p:extLst>
      <p:ext uri="{BB962C8B-B14F-4D97-AF65-F5344CB8AC3E}">
        <p14:creationId xmlns:p14="http://schemas.microsoft.com/office/powerpoint/2010/main" val="504612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3EE1B8-EAC8-46C4-9153-C34533733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807" y="1723067"/>
            <a:ext cx="8950327" cy="2697930"/>
          </a:xfrm>
        </p:spPr>
        <p:txBody>
          <a:bodyPr>
            <a:normAutofit fontScale="90000"/>
          </a:bodyPr>
          <a:lstStyle/>
          <a:p>
            <a:r>
              <a:rPr lang="pl-PL" sz="2000" b="1" dirty="0">
                <a:solidFill>
                  <a:srgbClr val="C00000"/>
                </a:solidFill>
              </a:rPr>
              <a:t>Przedwczesne pokwitanie pochodzenia jajnikowego.</a:t>
            </a:r>
            <a:br>
              <a:rPr lang="pl-PL" sz="2000" b="1" dirty="0">
                <a:solidFill>
                  <a:srgbClr val="C00000"/>
                </a:solidFill>
              </a:rPr>
            </a:br>
            <a:br>
              <a:rPr lang="pl-PL" sz="2000" dirty="0"/>
            </a:br>
            <a:r>
              <a:rPr lang="pl-PL" sz="2000" dirty="0"/>
              <a:t>Przedwczesne pokwitanie pochodzenia jajnikowego związane jest z ektopowym wydzielaniem estrogenów w przypadku guzów jajnika hormonalnie czynnych (ziarniszczak, otoczkowiak, włókniak, gonadoblastoma). Decydujące znaczenie ma badanie ultrasonograficzne. Występuje w około 1% przypadków przedwczesnego dojrzewania. Leczenie – operacyjne w miarę możliwości oszczędzające.</a:t>
            </a:r>
            <a:br>
              <a:rPr lang="pl-PL" sz="20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990449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364A5F-EB35-4274-B8BA-D6D9B1F16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682" y="1278451"/>
            <a:ext cx="10330152" cy="4468007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C00000"/>
                </a:solidFill>
              </a:rPr>
              <a:t>Opóźnione pokwitanie</a:t>
            </a:r>
            <a:r>
              <a:rPr lang="pl-PL" dirty="0"/>
              <a:t>.</a:t>
            </a:r>
            <a:br>
              <a:rPr lang="pl-PL" dirty="0"/>
            </a:br>
            <a:br>
              <a:rPr lang="pl-PL" dirty="0"/>
            </a:br>
            <a:r>
              <a:rPr lang="pl-PL" sz="2200" dirty="0"/>
              <a:t>O </a:t>
            </a:r>
            <a:r>
              <a:rPr lang="pl-PL" sz="2200" b="1" dirty="0"/>
              <a:t>opóźnionym pokwitaniu </a:t>
            </a:r>
            <a:r>
              <a:rPr lang="pl-PL" sz="2200" dirty="0"/>
              <a:t>mówimy, jeśli nie pojawią się cechy rozwoju gruczołów sutkowych do 14. roku życia lub gdy pierwsza miesiączka nie pojawi się do 16. roku życia. Cechy płciowe pojawiają się z opóźnieniem u 2,5% dziewcząt w normalnej populacji. Zazwyczaj jest to tzw. konstytucjonalne opóźnienie dojrzewania, ale występować mogą także defekty hormonalne i genetyczne.</a:t>
            </a:r>
            <a:br>
              <a:rPr lang="pl-PL" sz="2200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1675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D0A40377-2621-4559-886A-37F4AD3CBD5A}"/>
              </a:ext>
            </a:extLst>
          </p:cNvPr>
          <p:cNvSpPr/>
          <p:nvPr/>
        </p:nvSpPr>
        <p:spPr>
          <a:xfrm>
            <a:off x="3047999" y="1305342"/>
            <a:ext cx="773185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Rozwój płciowy zależy od wielu biologicznych współzależności. Głównym czynnikiem jest skład chromosomów płciowych. Chromosomy płciowe wpływają na różnicowanie się pierwotnej gonady i zależnie od rozwoju jej struktur określa się płeć </a:t>
            </a:r>
            <a:r>
              <a:rPr lang="pl-PL" dirty="0" err="1"/>
              <a:t>gonadalną</a:t>
            </a:r>
            <a:r>
              <a:rPr lang="pl-PL" dirty="0"/>
              <a:t>.</a:t>
            </a:r>
            <a:br>
              <a:rPr lang="pl-PL" dirty="0"/>
            </a:br>
            <a:br>
              <a:rPr lang="pl-PL" dirty="0"/>
            </a:br>
            <a:r>
              <a:rPr lang="pl-PL" dirty="0"/>
              <a:t>Różnicowanie się narządów płciowych związanych z czynnością wydzielniczą gonad zależy od płci hormonalnej. Z wyglądem narządów płciowych noworodka związana jest płeć fenotypowa. Płeć metrykalna jest następstwem określenia płci fenotypowej i pozwala na utrwalenie poczucia przynależności do płci. Jest związana z wpływem środowiska.</a:t>
            </a:r>
          </a:p>
        </p:txBody>
      </p:sp>
    </p:spTree>
    <p:extLst>
      <p:ext uri="{BB962C8B-B14F-4D97-AF65-F5344CB8AC3E}">
        <p14:creationId xmlns:p14="http://schemas.microsoft.com/office/powerpoint/2010/main" val="29311297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62D28D7-80C1-4B47-98CF-0FECFA446F0D}"/>
              </a:ext>
            </a:extLst>
          </p:cNvPr>
          <p:cNvSpPr/>
          <p:nvPr/>
        </p:nvSpPr>
        <p:spPr>
          <a:xfrm>
            <a:off x="1904301" y="1720840"/>
            <a:ext cx="85651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 rozpoznawaniu opóźnionego pokwitania pomocne są wywiad i badanie fizykalne. Zwraca się uwagę na stan ogólny, roczne przyrosty wzrostu oraz najważniejsze momenty w rozwoju rodzeństwa i rodziców. Należy poszukiwać cech niedoczynności tarczycy, przysadki, przewlekłych chorób metabolicznych (cukrzyca) lub nowotworowych (białaczki po leczeniu cytostatykami). Opóźnione pokwitanie może stanowić jeden z objawów następujących zaburzeń: dysgenezji gonad, wrodzonego przerostu nadnerczy, zespołu braku wrażliwości na androgeny.</a:t>
            </a:r>
          </a:p>
        </p:txBody>
      </p:sp>
    </p:spTree>
    <p:extLst>
      <p:ext uri="{BB962C8B-B14F-4D97-AF65-F5344CB8AC3E}">
        <p14:creationId xmlns:p14="http://schemas.microsoft.com/office/powerpoint/2010/main" val="32159396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4312666-E5F1-4161-BA83-92120E9A1697}"/>
              </a:ext>
            </a:extLst>
          </p:cNvPr>
          <p:cNvSpPr/>
          <p:nvPr/>
        </p:nvSpPr>
        <p:spPr>
          <a:xfrm>
            <a:off x="3048000" y="2551837"/>
            <a:ext cx="73795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C00000"/>
                </a:solidFill>
              </a:rPr>
              <a:t>Dysgenezja gonad </a:t>
            </a:r>
          </a:p>
          <a:p>
            <a:r>
              <a:rPr lang="pl-PL" dirty="0"/>
              <a:t>to pierwotny defekt gonad, najczęściej uwarunkowany genetycznie i wtórne podwyższenie stężenia gonadotropin – </a:t>
            </a:r>
            <a:r>
              <a:rPr lang="pl-PL" dirty="0" err="1"/>
              <a:t>hipogonadyzm</a:t>
            </a:r>
            <a:r>
              <a:rPr lang="pl-PL" dirty="0"/>
              <a:t> </a:t>
            </a:r>
            <a:r>
              <a:rPr lang="pl-PL" dirty="0" err="1"/>
              <a:t>hipergonadotropowy</a:t>
            </a:r>
            <a:r>
              <a:rPr lang="pl-PL" dirty="0"/>
              <a:t>. Należą tu: zespół Turnera, czysta dysgenezja gonad, mieszana dysgenezja gonad.</a:t>
            </a:r>
          </a:p>
        </p:txBody>
      </p:sp>
    </p:spTree>
    <p:extLst>
      <p:ext uri="{BB962C8B-B14F-4D97-AF65-F5344CB8AC3E}">
        <p14:creationId xmlns:p14="http://schemas.microsoft.com/office/powerpoint/2010/main" val="12023967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34710CB-BA5A-4C9A-A3F7-959CF389288E}"/>
              </a:ext>
            </a:extLst>
          </p:cNvPr>
          <p:cNvSpPr/>
          <p:nvPr/>
        </p:nvSpPr>
        <p:spPr>
          <a:xfrm>
            <a:off x="2292991" y="1720840"/>
            <a:ext cx="82268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Zespół Turnera</a:t>
            </a:r>
            <a:r>
              <a:rPr lang="pl-PL" dirty="0"/>
              <a:t> występuje z częstotliwością 1:2 500 noworodków płci żeńskiej. Niedobór wzrostu jest jednym z typowych objawów klinicznych zespołu Turnera.</a:t>
            </a:r>
            <a:br>
              <a:rPr lang="pl-PL" dirty="0"/>
            </a:br>
            <a:br>
              <a:rPr lang="pl-PL" dirty="0"/>
            </a:br>
            <a:r>
              <a:rPr lang="pl-PL" dirty="0"/>
              <a:t>Układ cech somatycznych bywa różnorodny. </a:t>
            </a:r>
          </a:p>
          <a:p>
            <a:r>
              <a:rPr lang="pl-PL" dirty="0"/>
              <a:t>Dominującą cechą jest niski wzrost oraz zaburzenia proporcji ciała. Skutkiem aberracji chromosomu X jest obecność cech </a:t>
            </a:r>
            <a:r>
              <a:rPr lang="pl-PL" dirty="0" err="1"/>
              <a:t>dysmorficznych</a:t>
            </a:r>
            <a:r>
              <a:rPr lang="pl-PL" dirty="0"/>
              <a:t>. Rozpatruje się kształt głowy ( zmiany w kształcie twarzoczaszki), budowę żuchwy, rozstawienie gałek ocznych, szpary powiekowe ( skośne ku dołowi), gotyckie podniebienie,  długość i kształt szyi (krótka, płetwiasta), zarost włosów na karku (niski), budowę klatki piersiowej (</a:t>
            </a:r>
            <a:r>
              <a:rPr lang="pl-PL" dirty="0" err="1"/>
              <a:t>puklerzowata</a:t>
            </a:r>
            <a:r>
              <a:rPr lang="pl-PL" dirty="0"/>
              <a:t>), proporcje kończyn (skrócenie III i IV kości śródręcza), szeroko rozstawione brodawki sutkowe, koślawe, szpotawe kolana Skóra często jest sucha, posiada znamiona barwnikowe i keloidy. Stwierdzono u 45% dziewcząt z zespołem Turnera anomalie układu sercowo-naczyniowego, a w 33% wrodzone wady układu moczowego.</a:t>
            </a:r>
          </a:p>
        </p:txBody>
      </p:sp>
    </p:spTree>
    <p:extLst>
      <p:ext uri="{BB962C8B-B14F-4D97-AF65-F5344CB8AC3E}">
        <p14:creationId xmlns:p14="http://schemas.microsoft.com/office/powerpoint/2010/main" val="5996022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04C6D0F-D7CE-45B0-96C0-C19C52CDA7FE}"/>
              </a:ext>
            </a:extLst>
          </p:cNvPr>
          <p:cNvSpPr/>
          <p:nvPr/>
        </p:nvSpPr>
        <p:spPr>
          <a:xfrm>
            <a:off x="3048000" y="1859340"/>
            <a:ext cx="767313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 zespole Turnera stwierdza się płynne przejście od częściowej do całkowitej utraty aparatu pęcherzykowego w gonadach. Zachowany aparat pęcherzykowy umożliwia w pojedynczych przypadkach ciążę. Upośledzenie umysłowe opisywane czasami w zespole Turnera może być następstwem odrzucenia przez środowisko w następstwie widocznych wad w fenotypie. Zapewnienie chorym prawidłowego rozwoju umysłowego i społecznego nakłada szczególne obowiązki na szkołę, lekarzy i środowisko rodzinne.</a:t>
            </a:r>
          </a:p>
        </p:txBody>
      </p:sp>
    </p:spTree>
    <p:extLst>
      <p:ext uri="{BB962C8B-B14F-4D97-AF65-F5344CB8AC3E}">
        <p14:creationId xmlns:p14="http://schemas.microsoft.com/office/powerpoint/2010/main" val="19669918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1F34A4D-328F-4FA2-A721-8231B57D647A}"/>
              </a:ext>
            </a:extLst>
          </p:cNvPr>
          <p:cNvSpPr/>
          <p:nvPr/>
        </p:nvSpPr>
        <p:spPr>
          <a:xfrm>
            <a:off x="3047999" y="2413338"/>
            <a:ext cx="74382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Leczenie polega na poprawie niskorosłości przez wczesne wdrożenie właściwego dla danego okresu życia leczenia hormonalnego (hormon wzrostu, </a:t>
            </a:r>
            <a:r>
              <a:rPr lang="pl-PL" dirty="0" err="1"/>
              <a:t>oxandrolon</a:t>
            </a:r>
            <a:r>
              <a:rPr lang="pl-PL" dirty="0"/>
              <a:t>, małe dawki estrogenów), około 18. 20. roku życia wprowadza się hormonalną terapię zastępczą. Pacjentkom należy zapewnić staranną opiekę psychologiczną.</a:t>
            </a:r>
          </a:p>
        </p:txBody>
      </p:sp>
    </p:spTree>
    <p:extLst>
      <p:ext uri="{BB962C8B-B14F-4D97-AF65-F5344CB8AC3E}">
        <p14:creationId xmlns:p14="http://schemas.microsoft.com/office/powerpoint/2010/main" val="34446750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78102FE0-1CCA-4898-8D78-E64FA84B4DDF}"/>
              </a:ext>
            </a:extLst>
          </p:cNvPr>
          <p:cNvSpPr/>
          <p:nvPr/>
        </p:nvSpPr>
        <p:spPr>
          <a:xfrm>
            <a:off x="2433844" y="769581"/>
            <a:ext cx="82537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wrodzony przerost nadnerczy-</a:t>
            </a:r>
            <a:endParaRPr lang="pl-PL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470F73CC-F6F6-400A-849C-2D06AC84CAD0}"/>
              </a:ext>
            </a:extLst>
          </p:cNvPr>
          <p:cNvSpPr/>
          <p:nvPr/>
        </p:nvSpPr>
        <p:spPr>
          <a:xfrm>
            <a:off x="2553049" y="1443841"/>
            <a:ext cx="84281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Zwany także wrodzonym zespołem nadnerczowo-płciowym, klinicznie stwierdza się różnie nasilone cechy androgenizacji. W przypadkach zaniedbanych (nie leczonych) stwierdza się u dziewcząt brak cech pokwitania typu żeńskiego, mocno rozwinięte mięśnie, znaczny hirsutyzm, trądzik, łojotok. Zewnętrzne narządy płciowe cechuje przerośnięta łechtaczka (clitoris </a:t>
            </a:r>
            <a:r>
              <a:rPr lang="pl-PL" dirty="0" err="1"/>
              <a:t>peniformis</a:t>
            </a:r>
            <a:r>
              <a:rPr lang="pl-PL" dirty="0"/>
              <a:t>), zrośnięte „</a:t>
            </a:r>
            <a:r>
              <a:rPr lang="pl-PL" dirty="0" err="1"/>
              <a:t>mosznowate</a:t>
            </a:r>
            <a:r>
              <a:rPr lang="pl-PL" dirty="0"/>
              <a:t>” wargi sromowe większe, wspólne ujście pochwy i cewki moczowej. Badanie ultrasonograficzne potwierdza obecność macicy i jajników z aparatem pęcherzykowym. Nadnercza są zwykle obustronnie powiększone. Kariotyp jest żeński 46XX.</a:t>
            </a:r>
          </a:p>
        </p:txBody>
      </p:sp>
    </p:spTree>
    <p:extLst>
      <p:ext uri="{BB962C8B-B14F-4D97-AF65-F5344CB8AC3E}">
        <p14:creationId xmlns:p14="http://schemas.microsoft.com/office/powerpoint/2010/main" val="846591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3E182D5-03AE-4444-8C32-07A61D4A2148}"/>
              </a:ext>
            </a:extLst>
          </p:cNvPr>
          <p:cNvSpPr/>
          <p:nvPr/>
        </p:nvSpPr>
        <p:spPr>
          <a:xfrm>
            <a:off x="2038525" y="1443841"/>
            <a:ext cx="87413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Badania hormonalne wykazują niski poziom estrogenów i kortyzolu, wysokie stężenie testosteronu i jego metabolitów. Przyczyną jest genetycznie uwarunkowany defekt enzymatyczny 21-hydroksylazy, rzadziej innych enzymów, w następstwie – brak lub niedobór kortyzolu, w dalszej kolejności nadmierne wydzielanie androgenów przez warstwę siateczkową nadnerczy.</a:t>
            </a:r>
            <a:br>
              <a:rPr lang="pl-PL" dirty="0"/>
            </a:br>
            <a:br>
              <a:rPr lang="pl-PL" dirty="0"/>
            </a:br>
            <a:r>
              <a:rPr lang="pl-PL" dirty="0"/>
              <a:t>Wrodzony przerost nadnerczy powinien być rozpoznawany zaraz po urodzeniu, a najlepiej w okresie życia </a:t>
            </a:r>
            <a:r>
              <a:rPr lang="pl-PL" dirty="0" err="1"/>
              <a:t>wewnątrzłonowego</a:t>
            </a:r>
            <a:r>
              <a:rPr lang="pl-PL" dirty="0"/>
              <a:t>, aby rozpocząć jak najwcześniej leczenie hormonalne.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6828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F158940-33BC-4580-985C-6B2CD760AC49}"/>
              </a:ext>
            </a:extLst>
          </p:cNvPr>
          <p:cNvSpPr/>
          <p:nvPr/>
        </p:nvSpPr>
        <p:spPr>
          <a:xfrm>
            <a:off x="2041321" y="889843"/>
            <a:ext cx="827713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Zahamowanie pokwitania </a:t>
            </a:r>
            <a:r>
              <a:rPr lang="pl-PL" dirty="0"/>
              <a:t>lub zahamowanie rozwoju płciowego występuje na skutek takich stanów patologicznych, jak jadłowstręt psychiczny czy przedwczesne wygasanie czynności jajników.</a:t>
            </a:r>
            <a:br>
              <a:rPr lang="pl-PL" dirty="0"/>
            </a:br>
            <a:br>
              <a:rPr lang="pl-PL" dirty="0"/>
            </a:br>
            <a:r>
              <a:rPr lang="pl-PL" b="1" dirty="0"/>
              <a:t>Jadłowstręt psychiczny </a:t>
            </a:r>
            <a:r>
              <a:rPr lang="pl-PL" dirty="0"/>
              <a:t>to zespół objawów klinicznych, metabolicznych i endokrynologicznych, związanych z rygorystycznym powstrzymywaniem się od przyjmowania posiłków z powodu patologicznego lęku przed otłuszczeniem.</a:t>
            </a:r>
            <a:br>
              <a:rPr lang="pl-PL" dirty="0"/>
            </a:br>
            <a:br>
              <a:rPr lang="pl-PL" dirty="0"/>
            </a:br>
            <a:r>
              <a:rPr lang="pl-PL" dirty="0"/>
              <a:t>Najważniejsze kryteria rozpoznania tego zespołu to: wzbranianie się przed utrzymywaniem masy ciała w normie odpowiedniej dla wieku i wzrostu, zmniejszenie masy ciała większe niż 15% masy należnej, strach przed otyłością, który nie ustępuje mimo stałego zmniejszania masy ciała, wtórny brak miesiączki, zaburzone wyobrażenie o wyglądzie i masie ciała, systematyczne ćwiczenia fizyczne mające na celu jej zmniejszenie, nadużywanie środków przeczyszczających i moczopędnych, brak uczucia głodu, poczucia wyniszczenia i zmęczenia.</a:t>
            </a:r>
          </a:p>
        </p:txBody>
      </p:sp>
    </p:spTree>
    <p:extLst>
      <p:ext uri="{BB962C8B-B14F-4D97-AF65-F5344CB8AC3E}">
        <p14:creationId xmlns:p14="http://schemas.microsoft.com/office/powerpoint/2010/main" val="36396247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1C3B284-924E-4E11-B757-BD1A1FAEAB76}"/>
              </a:ext>
            </a:extLst>
          </p:cNvPr>
          <p:cNvSpPr/>
          <p:nvPr/>
        </p:nvSpPr>
        <p:spPr>
          <a:xfrm>
            <a:off x="1963023" y="1434967"/>
            <a:ext cx="94460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Częstość występowania jadłowstrętu w całej populacji systematycznie się zwiększa. Przebieg schorzenia jest zwykle wieloletni, z okresami remisji i zaostrzeń, niekiedy dramatycznych, aż do śmierci włącznie.</a:t>
            </a:r>
            <a:br>
              <a:rPr lang="pl-PL" dirty="0"/>
            </a:br>
            <a:br>
              <a:rPr lang="pl-PL" dirty="0"/>
            </a:br>
            <a:r>
              <a:rPr lang="pl-PL" dirty="0"/>
              <a:t>Etiologia jadłowstrętu nie została w pełni wyjaśniona. Większość autorów jest zgodna, że obraz kliniczny jest wynikiem współdziałania wielu czynników. Czynniki predysponujące to skłonności indywidualne, wpływy rodzinne i kulturowe.</a:t>
            </a:r>
            <a:br>
              <a:rPr lang="pl-PL" dirty="0"/>
            </a:br>
            <a:br>
              <a:rPr lang="pl-PL" dirty="0"/>
            </a:br>
            <a:r>
              <a:rPr lang="pl-PL" dirty="0"/>
              <a:t>Czynnikiem podtrzymującym chorobę jest głodzenie. Pogłębia ono wcześniejsze zaburzenia psychopatologiczne (zaburzenia samooceny). Jadłowstręt psychofizyczny rozwija się często w wyniku niedostatecznych lub zaburzonych zależności interpersonalnych w rodzinach o wyższym standardzie życia, zaabsorbowanych realizowaniem swych ambicji.</a:t>
            </a:r>
          </a:p>
        </p:txBody>
      </p:sp>
    </p:spTree>
    <p:extLst>
      <p:ext uri="{BB962C8B-B14F-4D97-AF65-F5344CB8AC3E}">
        <p14:creationId xmlns:p14="http://schemas.microsoft.com/office/powerpoint/2010/main" val="40509847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2E665D6-58BC-4A06-A80F-55C3443E06BC}"/>
              </a:ext>
            </a:extLst>
          </p:cNvPr>
          <p:cNvSpPr/>
          <p:nvPr/>
        </p:nvSpPr>
        <p:spPr>
          <a:xfrm>
            <a:off x="1770077" y="2413338"/>
            <a:ext cx="88336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Leczenie jadłowstrętu polega na uzyskaniu normalizacji psychologicznej i biologicznej. Powinno być prowadzone w kolejności: psychoterapia i dieta, a dopiero wtórnie leczenie hormonalne (stymulacja GnRH sposobem pulsacyjnym, stymulacja </a:t>
            </a:r>
            <a:r>
              <a:rPr lang="pl-PL" dirty="0" err="1"/>
              <a:t>klomidem</a:t>
            </a:r>
            <a:r>
              <a:rPr lang="pl-PL" dirty="0"/>
              <a:t>, małymi dawkami estrogenów sposobem sekwencyjnym).</a:t>
            </a:r>
          </a:p>
        </p:txBody>
      </p:sp>
    </p:spTree>
    <p:extLst>
      <p:ext uri="{BB962C8B-B14F-4D97-AF65-F5344CB8AC3E}">
        <p14:creationId xmlns:p14="http://schemas.microsoft.com/office/powerpoint/2010/main" val="732901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4E30F9-F26E-4FAB-B11C-1C7CA7790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403" y="1823735"/>
            <a:ext cx="9689285" cy="3008324"/>
          </a:xfrm>
        </p:spPr>
        <p:txBody>
          <a:bodyPr>
            <a:normAutofit fontScale="90000"/>
          </a:bodyPr>
          <a:lstStyle/>
          <a:p>
            <a:r>
              <a:rPr lang="pl-PL" sz="2000" dirty="0"/>
              <a:t>Głównym aktywatorem w warunkach fizjologicznych jest wydzielanie gonadoliberynę. Generator pulsów ( zlokalizowany w jądrze łukowatym mózgu) steruje cały czas pulsacyjnym systemem wydzielanie gonadoliberyny GnRH. </a:t>
            </a:r>
            <a:br>
              <a:rPr lang="pl-PL" sz="2000" dirty="0"/>
            </a:br>
            <a:br>
              <a:rPr lang="pl-PL" sz="2000" dirty="0"/>
            </a:br>
            <a:r>
              <a:rPr lang="pl-PL" sz="2000" dirty="0"/>
              <a:t>Wydzielanie leptyny w tkance tłuszczowej stanowi sygnał informujący ośrodkowy układ nerwowy o ilości tkanki tłuszczowej niezbędnej do zainicjowania pokwitania.</a:t>
            </a:r>
            <a:br>
              <a:rPr lang="pl-PL" sz="2000" dirty="0"/>
            </a:br>
            <a:br>
              <a:rPr lang="pl-PL" sz="2000" dirty="0"/>
            </a:br>
            <a:r>
              <a:rPr lang="pl-PL" sz="2000" dirty="0"/>
              <a:t>Leptyna jest białkiem produkowanym przez gen otyłości (OB). Receptory leptyny zidentyfikowano w splocie naczyniówkowym, podwzgórzu oraz jajnikach.</a:t>
            </a:r>
            <a:br>
              <a:rPr lang="pl-PL" sz="20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94956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435CA96-A69A-45C7-BA0D-EB9FA1F17ED7}"/>
              </a:ext>
            </a:extLst>
          </p:cNvPr>
          <p:cNvSpPr/>
          <p:nvPr/>
        </p:nvSpPr>
        <p:spPr>
          <a:xfrm>
            <a:off x="2351712" y="2551837"/>
            <a:ext cx="794996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 okresie dojrzewania płciowego, który w naszych warunkach geograficznych rozpoczyna się około 9.-10. roku życia, obserwuje się rozwój cech związanych z czynnością estrogenną jajników i równolegle, lub nieco później – cech związanych z czynnością androgenną nadnerczy.</a:t>
            </a:r>
          </a:p>
          <a:p>
            <a:r>
              <a:rPr lang="pl-PL" dirty="0"/>
              <a:t>Najwcześniej obserwuje się rozpulchnienie i pigmentację sromu, zwiększenie podściółki tłuszczowej. Błona dziewicza jest przerośnięta, zasiniona, wilgotna, a z pochwy wypływa biała wydzielina (fluor pubertalis) zawierająca złuszczony nabłonek pochwy, śluz szyjkowy i liczne pałeczki kwasu mlekowego.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923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3A6690-99D0-4752-B1F6-C8108A80C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360" y="1328785"/>
            <a:ext cx="8858048" cy="3981446"/>
          </a:xfrm>
        </p:spPr>
        <p:txBody>
          <a:bodyPr>
            <a:normAutofit/>
          </a:bodyPr>
          <a:lstStyle/>
          <a:p>
            <a:r>
              <a:rPr lang="pl-PL" sz="2000" dirty="0"/>
              <a:t>W dalszej kolejności obserwuje się rozwój sutków, owłosienia łonowego i pachowego.</a:t>
            </a:r>
            <a:br>
              <a:rPr lang="pl-PL" sz="2000" dirty="0"/>
            </a:br>
            <a:r>
              <a:rPr lang="pl-PL" sz="2000" dirty="0"/>
              <a:t> Równolegle obserwuje się w badaniu usg zmiany w zakresie pierwszo- i drugorzędowych cech płciowych. </a:t>
            </a:r>
            <a:br>
              <a:rPr lang="pl-PL" sz="2000" dirty="0"/>
            </a:br>
            <a:r>
              <a:rPr lang="pl-PL" sz="2000" dirty="0"/>
              <a:t>Gwałtowny przyrost wzrostu, tzw. skok pokwitaniowy, poprzedza menarche. Macica powiększa się i zmieniają się proporcje między trzonem a szyjką. </a:t>
            </a:r>
          </a:p>
        </p:txBody>
      </p:sp>
    </p:spTree>
    <p:extLst>
      <p:ext uri="{BB962C8B-B14F-4D97-AF65-F5344CB8AC3E}">
        <p14:creationId xmlns:p14="http://schemas.microsoft.com/office/powerpoint/2010/main" val="792208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BC9B7E1-B36F-4CD8-86E6-585C0022138C}"/>
              </a:ext>
            </a:extLst>
          </p:cNvPr>
          <p:cNvSpPr/>
          <p:nvPr/>
        </p:nvSpPr>
        <p:spPr>
          <a:xfrm>
            <a:off x="2281806" y="2274838"/>
            <a:ext cx="8128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Skala Tannera jest narzędziem służącym do oceny dojrzewania płciowego u dziewczynek i chłopców. Aby zaklasyfikować pacjenta do odpowiedniego stopnia dojrzewania według skali Tannera, konieczne jest ocenienie wyglądu piersi i okolicy łonowej u dziewczynek, u chłopców ocenie podlegają natomiast wielkość i budowa jąder, moszny i prącia, a także charakter ich owłosienia łonowego. </a:t>
            </a:r>
          </a:p>
        </p:txBody>
      </p:sp>
    </p:spTree>
    <p:extLst>
      <p:ext uri="{BB962C8B-B14F-4D97-AF65-F5344CB8AC3E}">
        <p14:creationId xmlns:p14="http://schemas.microsoft.com/office/powerpoint/2010/main" val="651681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B8038A9-1DAD-4165-9CA6-B598F096779D}"/>
              </a:ext>
            </a:extLst>
          </p:cNvPr>
          <p:cNvSpPr/>
          <p:nvPr/>
        </p:nvSpPr>
        <p:spPr>
          <a:xfrm>
            <a:off x="1761711" y="2229266"/>
            <a:ext cx="890069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Skala Tannera u dziewcząt</a:t>
            </a:r>
          </a:p>
          <a:p>
            <a:endParaRPr lang="pl-PL" b="1" dirty="0"/>
          </a:p>
          <a:p>
            <a:r>
              <a:rPr lang="pl-PL" b="1" dirty="0"/>
              <a:t>stopień I. </a:t>
            </a:r>
            <a:r>
              <a:rPr lang="pl-PL" dirty="0"/>
              <a:t>Zauważalne jest jedynie nieznacznego stopnia uwypuklenie samych brodawek sutkowych, w okolicy łonowej nie zauważa się obecności zabarwionych włosów.</a:t>
            </a:r>
          </a:p>
          <a:p>
            <a:endParaRPr lang="pl-PL" b="1" dirty="0"/>
          </a:p>
          <a:p>
            <a:r>
              <a:rPr lang="pl-PL" b="1" dirty="0"/>
              <a:t>stopień II. </a:t>
            </a:r>
            <a:r>
              <a:rPr lang="pl-PL" dirty="0"/>
              <a:t>Piersi dziewczynki zaczynają się uwypuklać, dochodzi do powiększenia się otoczki brodawki sutkowej (gruczoły piersiowe określa się tutaj jako będące w stadium tzw. pączka) M2. W otoczeniu warg sromowych pojawiają się pojedyncze, zwykle ciemno zabarwione włosy P2 i pod pachami A2. Zaznaczający się wzrost warg sromowych większych i mniejszych.</a:t>
            </a:r>
          </a:p>
        </p:txBody>
      </p:sp>
    </p:spTree>
    <p:extLst>
      <p:ext uri="{BB962C8B-B14F-4D97-AF65-F5344CB8AC3E}">
        <p14:creationId xmlns:p14="http://schemas.microsoft.com/office/powerpoint/2010/main" val="259343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BA877AA-A24F-4C47-B066-5D2E35B2A699}"/>
              </a:ext>
            </a:extLst>
          </p:cNvPr>
          <p:cNvSpPr/>
          <p:nvPr/>
        </p:nvSpPr>
        <p:spPr>
          <a:xfrm>
            <a:off x="1694575" y="1582341"/>
            <a:ext cx="870777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stopień III</a:t>
            </a:r>
            <a:r>
              <a:rPr lang="pl-PL" dirty="0"/>
              <a:t>. Gruczoły piersiowe stają się coraz większe, nadal zwiększa się również wielkość otoczki brodawki sutkowej M3 . Owłosienie w okolicy narządów płciowych zaczyna być coraz wyraźniej zaznaczone, włosy pojawiają się również w okolicy wzgórka łonowego P3 i pod pachami A3. Bardziej rozrośnięte wargi sromowe większe i mniejsze.</a:t>
            </a:r>
          </a:p>
          <a:p>
            <a:endParaRPr lang="pl-PL" dirty="0"/>
          </a:p>
          <a:p>
            <a:endParaRPr lang="pl-PL" dirty="0"/>
          </a:p>
          <a:p>
            <a:r>
              <a:rPr lang="pl-PL" b="1" dirty="0"/>
              <a:t>stopień IV</a:t>
            </a:r>
            <a:r>
              <a:rPr lang="pl-PL" dirty="0"/>
              <a:t>. Charakterystyczną cechą piersi staje się to, że brodawka sutkowa razem z otoczką tworzą dodatkowe uwypuklenie w obrębie piersi M4. Owłosienie okolicy łonowej staje się gęste, przypomina włosy obecne w tym regionie u osób dorosłych, jednakże charakterystyczne jest to, że w tym stadium dojrzewania według Tannera włosy nie wyrastają jeszcze w obrębie ud.</a:t>
            </a:r>
          </a:p>
        </p:txBody>
      </p:sp>
    </p:spTree>
    <p:extLst>
      <p:ext uri="{BB962C8B-B14F-4D97-AF65-F5344CB8AC3E}">
        <p14:creationId xmlns:p14="http://schemas.microsoft.com/office/powerpoint/2010/main" val="18169319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362</TotalTime>
  <Words>1900</Words>
  <Application>Microsoft Office PowerPoint</Application>
  <PresentationFormat>Panoramiczny</PresentationFormat>
  <Paragraphs>100</Paragraphs>
  <Slides>39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7" baseType="lpstr">
      <vt:lpstr>Arial</vt:lpstr>
      <vt:lpstr>Century Gothic</vt:lpstr>
      <vt:lpstr>TimesNewRomanPS-ItalicMT</vt:lpstr>
      <vt:lpstr>TimesNewRomanPSMT</vt:lpstr>
      <vt:lpstr>TimesNR-ItalicPL</vt:lpstr>
      <vt:lpstr>TimesNR-PL</vt:lpstr>
      <vt:lpstr>Wingdings 3</vt:lpstr>
      <vt:lpstr>Smuga</vt:lpstr>
      <vt:lpstr>Prezentacja programu PowerPoint</vt:lpstr>
      <vt:lpstr>Prezentacja programu PowerPoint</vt:lpstr>
      <vt:lpstr>Prezentacja programu PowerPoint</vt:lpstr>
      <vt:lpstr>Głównym aktywatorem w warunkach fizjologicznych jest wydzielanie gonadoliberynę. Generator pulsów ( zlokalizowany w jądrze łukowatym mózgu) steruje cały czas pulsacyjnym systemem wydzielanie gonadoliberyny GnRH.   Wydzielanie leptyny w tkance tłuszczowej stanowi sygnał informujący ośrodkowy układ nerwowy o ilości tkanki tłuszczowej niezbędnej do zainicjowania pokwitania.  Leptyna jest białkiem produkowanym przez gen otyłości (OB). Receptory leptyny zidentyfikowano w splocie naczyniówkowym, podwzgórzu oraz jajnikach. </vt:lpstr>
      <vt:lpstr>Prezentacja programu PowerPoint</vt:lpstr>
      <vt:lpstr>W dalszej kolejności obserwuje się rozwój sutków, owłosienia łonowego i pachowego.  Równolegle obserwuje się w badaniu usg zmiany w zakresie pierwszo- i drugorzędowych cech płciowych.  Gwałtowny przyrost wzrostu, tzw. skok pokwitaniowy, poprzedza menarche. Macica powiększa się i zmieniają się proporcje między trzonem a szyjką.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Leczenie polega na zastosowaniu analogów gonadoliberyny w formie depot podskórnie co 3-4 tygodnie. Leczenie hormonalne przeprowadza się, kontrolując wiek kostny oraz dokonując oceny klinicznej i ultrasonograficznej.</vt:lpstr>
      <vt:lpstr>Przedwczesny rozwój sutków.  U dziewczynek z przedwczesnym rozwojem sutków najczęściej stwierdza się czynnościową hiperprolaktynemię.  Izolowane powiększenie gruczołów sutkowych (obustronne lub jednostronne) spotyka się u 26% zdrowych dziewczynek. Brodawki nie są  pigmentowane i nie spotyka się innych cech estrogenizacji . Wiek kostny odpowiada kalendarzowemu.  Leczenie nie jest wymagane.</vt:lpstr>
      <vt:lpstr>Przedwczesny rozwój owłosienia łonowego.  Izolowane pojawienie się owłosienia łonowego u dziewcząt występuje najczęściej między 6. a 9. rż. W stadium P3-P4 wg. Tannera.  Nie towarzyszą temu inne cechy estrogenizacji ani androgenizacji.  Leczenie nie jest wymagane.</vt:lpstr>
      <vt:lpstr>Przedwczesne pokwitanie pochodzenia jajnikowego.  Przedwczesne pokwitanie pochodzenia jajnikowego związane jest z ektopowym wydzielaniem estrogenów w przypadku guzów jajnika hormonalnie czynnych (ziarniszczak, otoczkowiak, włókniak, gonadoblastoma). Decydujące znaczenie ma badanie ultrasonograficzne. Występuje w około 1% przypadków przedwczesnego dojrzewania. Leczenie – operacyjne w miarę możliwości oszczędzające. </vt:lpstr>
      <vt:lpstr>Opóźnione pokwitanie.  O opóźnionym pokwitaniu mówimy, jeśli nie pojawią się cechy rozwoju gruczołów sutkowych do 14. roku życia lub gdy pierwsza miesiączka nie pojawi się do 16. roku życia. Cechy płciowe pojawiają się z opóźnieniem u 2,5% dziewcząt w normalnej populacji. Zazwyczaj jest to tzw. konstytucjonalne opóźnienie dojrzewania, ale występować mogą także defekty hormonalne i genetyczne.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user</cp:lastModifiedBy>
  <cp:revision>19</cp:revision>
  <dcterms:created xsi:type="dcterms:W3CDTF">2018-07-13T07:07:50Z</dcterms:created>
  <dcterms:modified xsi:type="dcterms:W3CDTF">2018-07-16T07:39:19Z</dcterms:modified>
</cp:coreProperties>
</file>